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2"/>
  </p:notesMasterIdLst>
  <p:handoutMasterIdLst>
    <p:handoutMasterId r:id="rId13"/>
  </p:handoutMasterIdLst>
  <p:sldIdLst>
    <p:sldId id="1043" r:id="rId2"/>
    <p:sldId id="1047" r:id="rId3"/>
    <p:sldId id="1049" r:id="rId4"/>
    <p:sldId id="1050" r:id="rId5"/>
    <p:sldId id="1051" r:id="rId6"/>
    <p:sldId id="1053" r:id="rId7"/>
    <p:sldId id="1056" r:id="rId8"/>
    <p:sldId id="1063" r:id="rId9"/>
    <p:sldId id="1059" r:id="rId10"/>
    <p:sldId id="10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34" userDrawn="1">
          <p15:clr>
            <a:srgbClr val="A4A3A4"/>
          </p15:clr>
        </p15:guide>
        <p15:guide id="2" pos="1459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3271" userDrawn="1">
          <p15:clr>
            <a:srgbClr val="A4A3A4"/>
          </p15:clr>
        </p15:guide>
        <p15:guide id="5" orient="horz" pos="1094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7038" userDrawn="1">
          <p15:clr>
            <a:srgbClr val="A4A3A4"/>
          </p15:clr>
        </p15:guide>
        <p15:guide id="9" orient="horz" pos="1434" userDrawn="1">
          <p15:clr>
            <a:srgbClr val="A4A3A4"/>
          </p15:clr>
        </p15:guide>
        <p15:guide id="10" pos="1980" userDrawn="1">
          <p15:clr>
            <a:srgbClr val="A4A3A4"/>
          </p15:clr>
        </p15:guide>
        <p15:guide id="11" orient="horz" pos="2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AD2"/>
    <a:srgbClr val="FFFFFF"/>
    <a:srgbClr val="25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09" autoAdjust="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>
        <p:guide orient="horz" pos="3634"/>
        <p:guide pos="1459"/>
        <p:guide pos="597"/>
        <p:guide orient="horz" pos="3271"/>
        <p:guide orient="horz" pos="1094"/>
        <p:guide orient="horz" pos="4088"/>
        <p:guide pos="7038"/>
        <p:guide orient="horz" pos="1434"/>
        <p:guide pos="1980"/>
        <p:guide orient="horz" pos="202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CF395-6787-4D7D-B3DF-A954B540D6D8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16828-CCCF-4409-9D75-E5ABBE8E3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12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1D868-6897-48F9-9C34-0F162AFC0B4E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36453-3A77-4C15-9AB0-FC235EBEA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0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9C48354E-52D4-094D-8341-DB74F261772A}" type="datetimeFigureOut">
              <a:rPr kumimoji="1" lang="ko-KR" altLang="en-US" smtClean="0"/>
              <a:pPr/>
              <a:t>2021-07-02</a:t>
            </a:fld>
            <a:endParaRPr kumimoji="1"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F474620C-C767-544E-B1E9-95F21304642D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DC94EF-A373-41E3-ADDE-A9041DB10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6330" y="178904"/>
            <a:ext cx="1527313" cy="3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5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8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34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9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56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9C3313-80F5-4CA3-863B-7D757C066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2343" y="6351104"/>
            <a:ext cx="1527313" cy="3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88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A091C6-0CA4-406D-ACAA-F3F928BD2E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2343" y="6351104"/>
            <a:ext cx="1527313" cy="3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37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3D0757-72CF-4BD9-81B5-5336917DA6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2343" y="6351104"/>
            <a:ext cx="1527313" cy="3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A22F97-E108-4195-AF99-02AEB0E4D8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2343" y="6351104"/>
            <a:ext cx="1527313" cy="3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6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날짜 개체 틀 7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9C48354E-52D4-094D-8341-DB74F261772A}" type="datetimeFigureOut">
              <a:rPr kumimoji="1" lang="ko-KR" altLang="en-US" smtClean="0"/>
              <a:pPr/>
              <a:t>2021-07-02</a:t>
            </a:fld>
            <a:endParaRPr kumimoji="1" lang="ko-KR" altLang="en-US" dirty="0"/>
          </a:p>
        </p:txBody>
      </p:sp>
      <p:sp>
        <p:nvSpPr>
          <p:cNvPr id="10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11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F474620C-C767-544E-B1E9-95F21304642D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DC94EF-A373-41E3-ADDE-A9041DB10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6330" y="178904"/>
            <a:ext cx="1527313" cy="3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10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2582943" cy="6896784"/>
          </a:xfrm>
          <a:prstGeom prst="rect">
            <a:avLst/>
          </a:prstGeom>
          <a:solidFill>
            <a:srgbClr val="C2E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부제목 2"/>
          <p:cNvSpPr txBox="1">
            <a:spLocks/>
          </p:cNvSpPr>
          <p:nvPr userDrawn="1"/>
        </p:nvSpPr>
        <p:spPr>
          <a:xfrm>
            <a:off x="268368" y="315886"/>
            <a:ext cx="2314575" cy="80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CONTENTS</a:t>
            </a:r>
          </a:p>
        </p:txBody>
      </p:sp>
      <p:cxnSp>
        <p:nvCxnSpPr>
          <p:cNvPr id="9" name="직선 연결선 5"/>
          <p:cNvCxnSpPr/>
          <p:nvPr userDrawn="1"/>
        </p:nvCxnSpPr>
        <p:spPr>
          <a:xfrm>
            <a:off x="379461" y="916944"/>
            <a:ext cx="912011" cy="0"/>
          </a:xfrm>
          <a:prstGeom prst="line">
            <a:avLst/>
          </a:prstGeom>
          <a:ln w="38100">
            <a:solidFill>
              <a:srgbClr val="5AC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59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3102"/>
          </a:xfrm>
          <a:prstGeom prst="rect">
            <a:avLst/>
          </a:prstGeom>
        </p:spPr>
      </p:pic>
      <p:cxnSp>
        <p:nvCxnSpPr>
          <p:cNvPr id="8" name="직선 연결선 16"/>
          <p:cNvCxnSpPr/>
          <p:nvPr userDrawn="1"/>
        </p:nvCxnSpPr>
        <p:spPr>
          <a:xfrm>
            <a:off x="667129" y="1009165"/>
            <a:ext cx="10857742" cy="23193"/>
          </a:xfrm>
          <a:prstGeom prst="line">
            <a:avLst/>
          </a:prstGeom>
          <a:ln w="38100">
            <a:solidFill>
              <a:srgbClr val="45D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/>
          <p:cNvSpPr txBox="1">
            <a:spLocks/>
          </p:cNvSpPr>
          <p:nvPr userDrawn="1"/>
        </p:nvSpPr>
        <p:spPr>
          <a:xfrm>
            <a:off x="9234157" y="25708"/>
            <a:ext cx="2469820" cy="32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Roboto" panose="02000000000000000000" pitchFamily="2" charset="0"/>
              </a:rPr>
              <a:t>창의 프로젝트</a:t>
            </a:r>
          </a:p>
        </p:txBody>
      </p:sp>
    </p:spTree>
    <p:extLst>
      <p:ext uri="{BB962C8B-B14F-4D97-AF65-F5344CB8AC3E}">
        <p14:creationId xmlns:p14="http://schemas.microsoft.com/office/powerpoint/2010/main" val="365387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9C3313-80F5-4CA3-863B-7D757C066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2343" y="6351104"/>
            <a:ext cx="1527313" cy="3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3102"/>
          </a:xfrm>
          <a:prstGeom prst="rect">
            <a:avLst/>
          </a:prstGeom>
        </p:spPr>
      </p:pic>
      <p:cxnSp>
        <p:nvCxnSpPr>
          <p:cNvPr id="5" name="직선 연결선 16"/>
          <p:cNvCxnSpPr/>
          <p:nvPr userDrawn="1"/>
        </p:nvCxnSpPr>
        <p:spPr>
          <a:xfrm>
            <a:off x="667129" y="1009165"/>
            <a:ext cx="10857742" cy="23193"/>
          </a:xfrm>
          <a:prstGeom prst="line">
            <a:avLst/>
          </a:prstGeom>
          <a:ln w="38100">
            <a:solidFill>
              <a:srgbClr val="45D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88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3102"/>
          </a:xfrm>
          <a:prstGeom prst="rect">
            <a:avLst/>
          </a:prstGeom>
        </p:spPr>
      </p:pic>
      <p:cxnSp>
        <p:nvCxnSpPr>
          <p:cNvPr id="6" name="직선 연결선 16"/>
          <p:cNvCxnSpPr/>
          <p:nvPr userDrawn="1"/>
        </p:nvCxnSpPr>
        <p:spPr>
          <a:xfrm>
            <a:off x="667129" y="1009165"/>
            <a:ext cx="10857742" cy="23193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70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6"/>
          <p:cNvCxnSpPr/>
          <p:nvPr userDrawn="1"/>
        </p:nvCxnSpPr>
        <p:spPr>
          <a:xfrm>
            <a:off x="667129" y="1009165"/>
            <a:ext cx="10857742" cy="2319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35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6"/>
          <p:cNvCxnSpPr/>
          <p:nvPr userDrawn="1"/>
        </p:nvCxnSpPr>
        <p:spPr>
          <a:xfrm>
            <a:off x="667129" y="1009165"/>
            <a:ext cx="10857742" cy="23193"/>
          </a:xfrm>
          <a:prstGeom prst="line">
            <a:avLst/>
          </a:prstGeom>
          <a:ln w="38100">
            <a:solidFill>
              <a:srgbClr val="66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4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5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0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8354E-52D4-094D-8341-DB74F261772A}" type="datetimeFigureOut">
              <a:rPr kumimoji="1" lang="ko-KR" altLang="en-US" smtClean="0"/>
              <a:t>2021-07-02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4620C-C767-544E-B1E9-95F2130464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760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11"/>
          <p:cNvCxnSpPr>
            <a:cxnSpLocks/>
          </p:cNvCxnSpPr>
          <p:nvPr/>
        </p:nvCxnSpPr>
        <p:spPr>
          <a:xfrm flipH="1">
            <a:off x="5623632" y="4541373"/>
            <a:ext cx="1" cy="177065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5756367" y="4464918"/>
            <a:ext cx="6646418" cy="1568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anose="02000000000000000000" pitchFamily="2" charset="0"/>
              </a:rPr>
              <a:t>MODI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anose="02000000000000000000" pitchFamily="2" charset="0"/>
              </a:rPr>
              <a:t>활용 프로그래밍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anose="02000000000000000000" pitchFamily="2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anose="02000000000000000000" pitchFamily="2" charset="0"/>
              </a:rPr>
              <a:t>교육 캠프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anose="02000000000000000000" pitchFamily="2" charset="0"/>
            </a:endParaRPr>
          </a:p>
          <a:p>
            <a:pPr marL="0" indent="0" latinLnBrk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anose="02000000000000000000" pitchFamily="2" charset="0"/>
              </a:rPr>
              <a:t>스마트 소프트웨어 프로젝트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3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anose="02000000000000000000" pitchFamily="2" charset="0"/>
              </a:rPr>
              <a:t>템페스트</a:t>
            </a:r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anose="02000000000000000000" pitchFamily="2" charset="0"/>
              </a:rPr>
              <a:t> 조</a:t>
            </a:r>
            <a:endParaRPr lang="en-US" altLang="ko-KR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9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14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>
            <a:extLst>
              <a:ext uri="{FF2B5EF4-FFF2-40B4-BE49-F238E27FC236}">
                <a16:creationId xmlns:a16="http://schemas.microsoft.com/office/drawing/2014/main" id="{E0D830B1-09DA-4F36-9A31-8FD7D2AEC5BF}"/>
              </a:ext>
            </a:extLst>
          </p:cNvPr>
          <p:cNvSpPr txBox="1">
            <a:spLocks/>
          </p:cNvSpPr>
          <p:nvPr/>
        </p:nvSpPr>
        <p:spPr>
          <a:xfrm>
            <a:off x="678234" y="447583"/>
            <a:ext cx="10850826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186D53C-CB46-441C-80D5-CC0777880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43015"/>
              </p:ext>
            </p:extLst>
          </p:nvPr>
        </p:nvGraphicFramePr>
        <p:xfrm>
          <a:off x="966209" y="1745961"/>
          <a:ext cx="10206615" cy="4743739"/>
        </p:xfrm>
        <a:graphic>
          <a:graphicData uri="http://schemas.openxmlformats.org/drawingml/2006/table">
            <a:tbl>
              <a:tblPr/>
              <a:tblGrid>
                <a:gridCol w="1361355">
                  <a:extLst>
                    <a:ext uri="{9D8B030D-6E8A-4147-A177-3AD203B41FA5}">
                      <a16:colId xmlns:a16="http://schemas.microsoft.com/office/drawing/2014/main" val="1165284892"/>
                    </a:ext>
                  </a:extLst>
                </a:gridCol>
                <a:gridCol w="8845260">
                  <a:extLst>
                    <a:ext uri="{9D8B030D-6E8A-4147-A177-3AD203B41FA5}">
                      <a16:colId xmlns:a16="http://schemas.microsoft.com/office/drawing/2014/main" val="2080210770"/>
                    </a:ext>
                  </a:extLst>
                </a:gridCol>
              </a:tblGrid>
              <a:tr h="14770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이름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CA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800" b="1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템페스트</a:t>
                      </a:r>
                      <a:endParaRPr lang="ko-KR" altLang="en-US" sz="4800" b="1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856102"/>
                  </a:ext>
                </a:extLst>
              </a:tr>
              <a:tr h="10888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  <a:endParaRPr lang="en-US" altLang="ko-KR" sz="1800" b="1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CA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공정성을 위해 생략합니다</a:t>
                      </a:r>
                    </a:p>
                  </a:txBody>
                  <a:tcPr marL="0" marR="0" marT="0" marB="10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17287"/>
                  </a:ext>
                </a:extLst>
              </a:tr>
              <a:tr h="10888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b="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10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43848"/>
                  </a:ext>
                </a:extLst>
              </a:tr>
              <a:tr h="1088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i="1" kern="0" spc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0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CA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89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4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>
            <a:extLst>
              <a:ext uri="{FF2B5EF4-FFF2-40B4-BE49-F238E27FC236}">
                <a16:creationId xmlns:a16="http://schemas.microsoft.com/office/drawing/2014/main" id="{E0D830B1-09DA-4F36-9A31-8FD7D2AEC5BF}"/>
              </a:ext>
            </a:extLst>
          </p:cNvPr>
          <p:cNvSpPr txBox="1">
            <a:spLocks/>
          </p:cNvSpPr>
          <p:nvPr/>
        </p:nvSpPr>
        <p:spPr>
          <a:xfrm>
            <a:off x="678234" y="447583"/>
            <a:ext cx="10850826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작품 소개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186D53C-CB46-441C-80D5-CC0777880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78100"/>
              </p:ext>
            </p:extLst>
          </p:nvPr>
        </p:nvGraphicFramePr>
        <p:xfrm>
          <a:off x="967154" y="1736725"/>
          <a:ext cx="10205670" cy="4747202"/>
        </p:xfrm>
        <a:graphic>
          <a:graphicData uri="http://schemas.openxmlformats.org/drawingml/2006/table">
            <a:tbl>
              <a:tblPr/>
              <a:tblGrid>
                <a:gridCol w="1367987">
                  <a:extLst>
                    <a:ext uri="{9D8B030D-6E8A-4147-A177-3AD203B41FA5}">
                      <a16:colId xmlns:a16="http://schemas.microsoft.com/office/drawing/2014/main" val="1165284892"/>
                    </a:ext>
                  </a:extLst>
                </a:gridCol>
                <a:gridCol w="8837683">
                  <a:extLst>
                    <a:ext uri="{9D8B030D-6E8A-4147-A177-3AD203B41FA5}">
                      <a16:colId xmlns:a16="http://schemas.microsoft.com/office/drawing/2014/main" val="2080210770"/>
                    </a:ext>
                  </a:extLst>
                </a:gridCol>
              </a:tblGrid>
              <a:tr h="14867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작품 이름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CA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400" i="0" u="none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도어락</a:t>
                      </a:r>
                      <a:r>
                        <a:rPr lang="ko-KR" altLang="en-US" sz="440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i="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(Door Lock)</a:t>
                      </a:r>
                      <a:endParaRPr lang="ko-KR" altLang="en-US" sz="4400" i="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856102"/>
                  </a:ext>
                </a:extLst>
              </a:tr>
              <a:tr h="32604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작품</a:t>
                      </a:r>
                      <a:endParaRPr lang="en-US" altLang="ko-KR" sz="1800" b="1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 이유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CA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교육을 받는 동안</a:t>
                      </a:r>
                      <a:r>
                        <a:rPr lang="en-US" altLang="ko-KR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가능했던 모듈들을 최대한 활용하면서</a:t>
                      </a:r>
                      <a:r>
                        <a:rPr lang="en-US" altLang="ko-KR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24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‘MODI</a:t>
                      </a:r>
                      <a:r>
                        <a:rPr lang="ko-KR" altLang="en-US" sz="24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만드는 것 중 흔하지 않고</a:t>
                      </a:r>
                      <a:r>
                        <a:rPr lang="en-US" altLang="ko-KR" sz="24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en-US" altLang="ko-KR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24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24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실생활에 적용해 볼 수 있는 것</a:t>
                      </a:r>
                      <a:r>
                        <a:rPr lang="en-US" altLang="ko-KR" sz="2400" b="1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en-US" altLang="ko-KR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하나를 생각해 본 결과</a:t>
                      </a:r>
                      <a:r>
                        <a:rPr lang="en-US" altLang="ko-KR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 현관문을 지키는 </a:t>
                      </a:r>
                      <a:r>
                        <a:rPr lang="ko-KR" altLang="en-US" sz="2400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도어락을</a:t>
                      </a:r>
                      <a:r>
                        <a:rPr lang="ko-KR" altLang="en-US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만들어 볼 생각을 하게 되었다</a:t>
                      </a:r>
                      <a:r>
                        <a:rPr lang="en-US" altLang="ko-KR" sz="24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17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82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FAEF6188-AA5A-4845-ADAE-D50949A77CCC}"/>
              </a:ext>
            </a:extLst>
          </p:cNvPr>
          <p:cNvSpPr txBox="1"/>
          <p:nvPr/>
        </p:nvSpPr>
        <p:spPr>
          <a:xfrm>
            <a:off x="1057024" y="2552215"/>
            <a:ext cx="91937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E0D830B1-09DA-4F36-9A31-8FD7D2AEC5BF}"/>
              </a:ext>
            </a:extLst>
          </p:cNvPr>
          <p:cNvSpPr txBox="1">
            <a:spLocks/>
          </p:cNvSpPr>
          <p:nvPr/>
        </p:nvSpPr>
        <p:spPr>
          <a:xfrm>
            <a:off x="321998" y="404543"/>
            <a:ext cx="10850826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스캐치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5DCB409-8FAA-4C3A-851C-B30DA9BF8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310580"/>
              </p:ext>
            </p:extLst>
          </p:nvPr>
        </p:nvGraphicFramePr>
        <p:xfrm>
          <a:off x="947737" y="1736725"/>
          <a:ext cx="10225087" cy="475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5087">
                  <a:extLst>
                    <a:ext uri="{9D8B030D-6E8A-4147-A177-3AD203B41FA5}">
                      <a16:colId xmlns:a16="http://schemas.microsoft.com/office/drawing/2014/main" val="4025067286"/>
                    </a:ext>
                  </a:extLst>
                </a:gridCol>
              </a:tblGrid>
              <a:tr h="526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아이디어 스캐치</a:t>
                      </a:r>
                    </a:p>
                  </a:txBody>
                  <a:tcPr anchor="ctr">
                    <a:solidFill>
                      <a:srgbClr val="25C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91231"/>
                  </a:ext>
                </a:extLst>
              </a:tr>
              <a:tr h="4226052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121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95D0B36-90E9-4D2E-A5ED-D01864F4E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-3929" r="32592" b="3138"/>
          <a:stretch/>
        </p:blipFill>
        <p:spPr>
          <a:xfrm rot="5400000">
            <a:off x="1483925" y="531426"/>
            <a:ext cx="4771209" cy="78819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D2232F-4D22-48C5-8B67-83FB72462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12500" r="16528" b="8519"/>
          <a:stretch/>
        </p:blipFill>
        <p:spPr>
          <a:xfrm rot="5400000">
            <a:off x="6200146" y="-123795"/>
            <a:ext cx="3309607" cy="3517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AC4745-DB95-49CC-864D-23C7494825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2" t="14588" r="18194" b="15228"/>
          <a:stretch/>
        </p:blipFill>
        <p:spPr>
          <a:xfrm rot="5400000">
            <a:off x="8265486" y="2931487"/>
            <a:ext cx="4284327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4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3">
            <a:extLst>
              <a:ext uri="{FF2B5EF4-FFF2-40B4-BE49-F238E27FC236}">
                <a16:creationId xmlns:a16="http://schemas.microsoft.com/office/drawing/2014/main" id="{E0D830B1-09DA-4F36-9A31-8FD7D2AEC5BF}"/>
              </a:ext>
            </a:extLst>
          </p:cNvPr>
          <p:cNvSpPr txBox="1">
            <a:spLocks/>
          </p:cNvSpPr>
          <p:nvPr/>
        </p:nvSpPr>
        <p:spPr>
          <a:xfrm>
            <a:off x="678234" y="447583"/>
            <a:ext cx="10850826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 모듈과 재료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3821"/>
              </p:ext>
            </p:extLst>
          </p:nvPr>
        </p:nvGraphicFramePr>
        <p:xfrm>
          <a:off x="947738" y="1736725"/>
          <a:ext cx="10225086" cy="4752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589">
                  <a:extLst>
                    <a:ext uri="{9D8B030D-6E8A-4147-A177-3AD203B41FA5}">
                      <a16:colId xmlns:a16="http://schemas.microsoft.com/office/drawing/2014/main" val="1932864121"/>
                    </a:ext>
                  </a:extLst>
                </a:gridCol>
                <a:gridCol w="8854497">
                  <a:extLst>
                    <a:ext uri="{9D8B030D-6E8A-4147-A177-3AD203B41FA5}">
                      <a16:colId xmlns:a16="http://schemas.microsoft.com/office/drawing/2014/main" val="1569571046"/>
                    </a:ext>
                  </a:extLst>
                </a:gridCol>
              </a:tblGrid>
              <a:tr h="541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재료</a:t>
                      </a:r>
                    </a:p>
                  </a:txBody>
                  <a:tcPr anchor="ctr">
                    <a:solidFill>
                      <a:srgbClr val="25CA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25C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924524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도어락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자체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잠금장치를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조정하기 위한 역할을 수행함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389613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스피커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 가지 소리신호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경보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등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내는 스피커 역할을 수행함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78529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 모듈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 가지 정보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온도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상태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표시하는 화면의 역할을 수행함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31930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배터리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자체에 전원을 공급하는 역할을 수행함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8467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모듈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닫힘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상태에서 문이 제대로 닫혀 있는 지 판단하는 역할을 수행함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408608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자이로스코프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닫힘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상태에서 문에 충격이 가해지는 지 판단하는 역할을 수행함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656380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 모듈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수치 이상의 이상고온을 포착하여 화재가 발생했는지 여부를 판단하는 역할을 수행함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661808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잠금장치 개폐를 조절하는 역할을 수행함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662312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경보 시 깜빡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거림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78389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23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21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E0D830B1-09DA-4F36-9A31-8FD7D2AEC5BF}"/>
              </a:ext>
            </a:extLst>
          </p:cNvPr>
          <p:cNvSpPr txBox="1">
            <a:spLocks/>
          </p:cNvSpPr>
          <p:nvPr/>
        </p:nvSpPr>
        <p:spPr>
          <a:xfrm>
            <a:off x="2529998" y="447583"/>
            <a:ext cx="8999062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MODI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DCB409-8FAA-4C3A-851C-B30DA9BF8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9478"/>
              </p:ext>
            </p:extLst>
          </p:nvPr>
        </p:nvGraphicFramePr>
        <p:xfrm>
          <a:off x="947737" y="1736725"/>
          <a:ext cx="10225087" cy="473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5087">
                  <a:extLst>
                    <a:ext uri="{9D8B030D-6E8A-4147-A177-3AD203B41FA5}">
                      <a16:colId xmlns:a16="http://schemas.microsoft.com/office/drawing/2014/main" val="4025067286"/>
                    </a:ext>
                  </a:extLst>
                </a:gridCol>
              </a:tblGrid>
              <a:tr h="525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25C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91231"/>
                  </a:ext>
                </a:extLst>
              </a:tr>
              <a:tr h="4212050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12181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032001-A0B6-4586-B7FA-1DB26471A648}"/>
              </a:ext>
            </a:extLst>
          </p:cNvPr>
          <p:cNvGrpSpPr/>
          <p:nvPr/>
        </p:nvGrpSpPr>
        <p:grpSpPr>
          <a:xfrm>
            <a:off x="-11000" y="149092"/>
            <a:ext cx="2488853" cy="6324860"/>
            <a:chOff x="-11000" y="149092"/>
            <a:chExt cx="2488853" cy="63248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8892A6B-68DB-497D-BAB7-9B001A79F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4" y="149092"/>
              <a:ext cx="2308426" cy="328422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BBD74F-CAA5-4131-BB89-AE0478774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000" y="3125097"/>
              <a:ext cx="2488853" cy="334885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9E2CDB-53DE-4B5F-A852-E1DC52B7DE87}"/>
              </a:ext>
            </a:extLst>
          </p:cNvPr>
          <p:cNvGrpSpPr/>
          <p:nvPr/>
        </p:nvGrpSpPr>
        <p:grpSpPr>
          <a:xfrm>
            <a:off x="4307080" y="298454"/>
            <a:ext cx="2979937" cy="5982878"/>
            <a:chOff x="4307080" y="298454"/>
            <a:chExt cx="2979937" cy="598287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14E365-B2C3-4E66-B328-EE1DBA83E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80" y="298454"/>
              <a:ext cx="2359924" cy="320039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57FFF1-4C20-446A-8933-187BEDA4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581" y="3105686"/>
              <a:ext cx="2910436" cy="317564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2632C4-4911-42B8-B1DC-D8336AFF76F7}"/>
              </a:ext>
            </a:extLst>
          </p:cNvPr>
          <p:cNvGrpSpPr/>
          <p:nvPr/>
        </p:nvGrpSpPr>
        <p:grpSpPr>
          <a:xfrm>
            <a:off x="7902211" y="240372"/>
            <a:ext cx="3060566" cy="6424224"/>
            <a:chOff x="7902211" y="240372"/>
            <a:chExt cx="3060566" cy="642422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B16160-38B5-4526-BF83-F3419F661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211" y="3315742"/>
              <a:ext cx="2386872" cy="33488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093DD8-7C18-4CC2-A356-E6B1939CD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6407" y="240372"/>
              <a:ext cx="3056370" cy="3266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89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E0D830B1-09DA-4F36-9A31-8FD7D2AEC5BF}"/>
              </a:ext>
            </a:extLst>
          </p:cNvPr>
          <p:cNvSpPr txBox="1">
            <a:spLocks/>
          </p:cNvSpPr>
          <p:nvPr/>
        </p:nvSpPr>
        <p:spPr>
          <a:xfrm>
            <a:off x="678234" y="447583"/>
            <a:ext cx="10850826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사진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DCB409-8FAA-4C3A-851C-B30DA9BF8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34367"/>
              </p:ext>
            </p:extLst>
          </p:nvPr>
        </p:nvGraphicFramePr>
        <p:xfrm>
          <a:off x="947737" y="1736725"/>
          <a:ext cx="10225087" cy="473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5087">
                  <a:extLst>
                    <a:ext uri="{9D8B030D-6E8A-4147-A177-3AD203B41FA5}">
                      <a16:colId xmlns:a16="http://schemas.microsoft.com/office/drawing/2014/main" val="4025067286"/>
                    </a:ext>
                  </a:extLst>
                </a:gridCol>
              </a:tblGrid>
              <a:tr h="525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완성 작품</a:t>
                      </a:r>
                    </a:p>
                  </a:txBody>
                  <a:tcPr anchor="ctr">
                    <a:solidFill>
                      <a:srgbClr val="25C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91231"/>
                  </a:ext>
                </a:extLst>
              </a:tr>
              <a:tr h="4212050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121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577E29C-8F31-4009-94D0-FDDAE9E6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44" y="452875"/>
            <a:ext cx="8078091" cy="60585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03DA4D-0C65-43CC-B149-B871A5EC2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1407" y="1942625"/>
            <a:ext cx="5178659" cy="38839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28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E0D830B1-09DA-4F36-9A31-8FD7D2AEC5BF}"/>
              </a:ext>
            </a:extLst>
          </p:cNvPr>
          <p:cNvSpPr txBox="1">
            <a:spLocks/>
          </p:cNvSpPr>
          <p:nvPr/>
        </p:nvSpPr>
        <p:spPr>
          <a:xfrm>
            <a:off x="678234" y="447583"/>
            <a:ext cx="10850826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DCB409-8FAA-4C3A-851C-B30DA9BF8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89462"/>
              </p:ext>
            </p:extLst>
          </p:nvPr>
        </p:nvGraphicFramePr>
        <p:xfrm>
          <a:off x="947737" y="1736725"/>
          <a:ext cx="10225087" cy="473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5087">
                  <a:extLst>
                    <a:ext uri="{9D8B030D-6E8A-4147-A177-3AD203B41FA5}">
                      <a16:colId xmlns:a16="http://schemas.microsoft.com/office/drawing/2014/main" val="4025067286"/>
                    </a:ext>
                  </a:extLst>
                </a:gridCol>
              </a:tblGrid>
              <a:tr h="525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완성 작품</a:t>
                      </a:r>
                    </a:p>
                  </a:txBody>
                  <a:tcPr anchor="ctr">
                    <a:solidFill>
                      <a:srgbClr val="25C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91231"/>
                  </a:ext>
                </a:extLst>
              </a:tr>
              <a:tr h="4212050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12181"/>
                  </a:ext>
                </a:extLst>
              </a:tr>
            </a:tbl>
          </a:graphicData>
        </a:graphic>
      </p:graphicFrame>
      <p:pic>
        <p:nvPicPr>
          <p:cNvPr id="3" name="템페스트조 영상">
            <a:hlinkClick r:id="" action="ppaction://media"/>
            <a:extLst>
              <a:ext uri="{FF2B5EF4-FFF2-40B4-BE49-F238E27FC236}">
                <a16:creationId xmlns:a16="http://schemas.microsoft.com/office/drawing/2014/main" id="{7474E989-2DF6-45EF-8924-7010974B80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158" y="1032358"/>
            <a:ext cx="9866489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0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FAEF6188-AA5A-4845-ADAE-D50949A77CCC}"/>
              </a:ext>
            </a:extLst>
          </p:cNvPr>
          <p:cNvSpPr txBox="1"/>
          <p:nvPr/>
        </p:nvSpPr>
        <p:spPr>
          <a:xfrm>
            <a:off x="952543" y="1890735"/>
            <a:ext cx="1020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E0D830B1-09DA-4F36-9A31-8FD7D2AEC5BF}"/>
              </a:ext>
            </a:extLst>
          </p:cNvPr>
          <p:cNvSpPr txBox="1">
            <a:spLocks/>
          </p:cNvSpPr>
          <p:nvPr/>
        </p:nvSpPr>
        <p:spPr>
          <a:xfrm>
            <a:off x="678234" y="447583"/>
            <a:ext cx="10850826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기능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186D53C-CB46-441C-80D5-CC0777880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61830"/>
              </p:ext>
            </p:extLst>
          </p:nvPr>
        </p:nvGraphicFramePr>
        <p:xfrm>
          <a:off x="960587" y="1736726"/>
          <a:ext cx="10212237" cy="4756438"/>
        </p:xfrm>
        <a:graphic>
          <a:graphicData uri="http://schemas.openxmlformats.org/drawingml/2006/table">
            <a:tbl>
              <a:tblPr/>
              <a:tblGrid>
                <a:gridCol w="2189013">
                  <a:extLst>
                    <a:ext uri="{9D8B030D-6E8A-4147-A177-3AD203B41FA5}">
                      <a16:colId xmlns:a16="http://schemas.microsoft.com/office/drawing/2014/main" val="1165284892"/>
                    </a:ext>
                  </a:extLst>
                </a:gridCol>
                <a:gridCol w="8023224">
                  <a:extLst>
                    <a:ext uri="{9D8B030D-6E8A-4147-A177-3AD203B41FA5}">
                      <a16:colId xmlns:a16="http://schemas.microsoft.com/office/drawing/2014/main" val="2080210770"/>
                    </a:ext>
                  </a:extLst>
                </a:gridCol>
              </a:tblGrid>
              <a:tr h="14867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추가하고 싶은 기능</a:t>
                      </a:r>
                    </a:p>
                  </a:txBody>
                  <a:tcPr marL="0" marR="0" marT="0" marB="108000" anchor="ctr">
                    <a:lnL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CA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화재 경보 시 창문이 열리는 기능 </a:t>
                      </a:r>
                      <a:r>
                        <a:rPr lang="en-US" altLang="ko-KR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(+</a:t>
                      </a:r>
                      <a:r>
                        <a:rPr lang="ko-KR" altLang="en-US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환풍기도 </a:t>
                      </a:r>
                      <a:r>
                        <a:rPr lang="en-US" altLang="ko-KR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on)</a:t>
                      </a:r>
                      <a:endParaRPr lang="ko-KR" altLang="en-US" sz="1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856102"/>
                  </a:ext>
                </a:extLst>
              </a:tr>
              <a:tr h="32696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추가하고 싶은</a:t>
                      </a:r>
                      <a:r>
                        <a:rPr lang="en-US" altLang="ko-KR" sz="1800" b="1" kern="0" spc="0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이유</a:t>
                      </a:r>
                    </a:p>
                  </a:txBody>
                  <a:tcPr marL="0" marR="0" marT="0" marB="108000" anchor="ctr">
                    <a:lnL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CA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화재 발생 시 대부분 숨을 쉴 수 없어서 죽는다</a:t>
                      </a:r>
                      <a:r>
                        <a:rPr lang="en-US" altLang="ko-KR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불이 나면 이산화탄소와</a:t>
                      </a:r>
                      <a:endParaRPr lang="en-US" altLang="ko-KR" sz="1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 가스가 많이 발생하는데</a:t>
                      </a:r>
                      <a:r>
                        <a:rPr lang="en-US" altLang="ko-KR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만약 창문이 닫혀서 환기가 되지 않는다면 </a:t>
                      </a:r>
                      <a:endParaRPr lang="en-US" altLang="ko-KR" sz="1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도어락이</a:t>
                      </a:r>
                      <a:r>
                        <a:rPr lang="ko-KR" altLang="en-US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열려도 생존확률이 낮아진다</a:t>
                      </a:r>
                      <a:r>
                        <a:rPr lang="en-US" altLang="ko-KR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그러므로 화재 시 자동으로 </a:t>
                      </a:r>
                      <a:r>
                        <a:rPr lang="ko-KR" altLang="en-US" sz="1800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도어락이</a:t>
                      </a:r>
                      <a:r>
                        <a:rPr lang="ko-KR" altLang="en-US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열리는 기능에 이어 창문까지 열려서 환기가 되도록 하고 싶다</a:t>
                      </a:r>
                      <a:r>
                        <a:rPr lang="en-US" altLang="ko-KR" sz="1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5D6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17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1877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6193</TotalTime>
  <Words>255</Words>
  <Application>Microsoft Office PowerPoint</Application>
  <PresentationFormat>와이드스크린</PresentationFormat>
  <Paragraphs>51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나눔고딕</vt:lpstr>
      <vt:lpstr>맑은 고딕</vt:lpstr>
      <vt:lpstr>Arial</vt:lpstr>
      <vt:lpstr>Roboto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hee yeon</dc:creator>
  <cp:lastModifiedBy>신 하윤</cp:lastModifiedBy>
  <cp:revision>254</cp:revision>
  <dcterms:created xsi:type="dcterms:W3CDTF">2018-07-05T09:07:28Z</dcterms:created>
  <dcterms:modified xsi:type="dcterms:W3CDTF">2021-07-01T21:58:41Z</dcterms:modified>
</cp:coreProperties>
</file>